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FF9"/>
    <a:srgbClr val="FBFF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98"/>
    <p:restoredTop sz="94547"/>
  </p:normalViewPr>
  <p:slideViewPr>
    <p:cSldViewPr snapToGrid="0" snapToObjects="1" showGuides="1">
      <p:cViewPr varScale="1">
        <p:scale>
          <a:sx n="153" d="100"/>
          <a:sy n="153" d="100"/>
        </p:scale>
        <p:origin x="888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F30F54-504E-314F-B054-12641F1993E7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4939CB-CBCB-BB48-8346-D4F32D7F45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111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4939CB-CBCB-BB48-8346-D4F32D7F451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472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90D6B-DC7E-E544-B370-27B76172CE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3D25A4-E1FF-9849-AB76-9FFFEB6594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601BB9-B61C-C049-B8DB-A92D42961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D1C9A-BE69-DE48-BAEB-EB3706DC37CF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0D6785-0597-8A41-B854-CC3D114D5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04F90D-9E13-594A-AA57-2AE725FB7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F8118-C6E1-8248-B5F2-59C670B85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634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5AFEE-DF3C-CB4C-883C-E4BD5CFFC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0293F9-B26D-8F43-99D1-9297ECE2BF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0F134F-93E1-D94C-9E31-86B49AB6B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D1C9A-BE69-DE48-BAEB-EB3706DC37CF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7E2B61-7A41-DD4B-93AB-6D68F3961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028E4D-554A-3143-ACEB-8872B914C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F8118-C6E1-8248-B5F2-59C670B85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088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A382E1-0F1B-7E4A-B7BC-993CCA4FF3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B90A80-AA96-8940-A7E2-8DDACD1E0F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D20AF3-02F9-BC43-A656-BF28F7F66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D1C9A-BE69-DE48-BAEB-EB3706DC37CF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40450A-4356-E441-9248-94E0ECEE1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6E8A22-42A2-784D-8DCC-A17C83191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F8118-C6E1-8248-B5F2-59C670B85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168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52317-997A-C840-89D0-48D9E462A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ABB42-2622-5B4E-89CB-406A651C5F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0D884-723C-8A43-8BA1-FABBE3DE4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D1C9A-BE69-DE48-BAEB-EB3706DC37CF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75AFA-333A-4D4E-84E8-7C26D120F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C115E-80FE-A04F-BD2A-7E78C82E4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F8118-C6E1-8248-B5F2-59C670B85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210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C0770-C677-694C-9DB5-DC7A4B35F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4FF525-01F9-6949-8B02-E74717605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175D39-63C3-7A46-BB69-5D1FAA62F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D1C9A-BE69-DE48-BAEB-EB3706DC37CF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AD9A4-3739-F44F-8DF2-E5750466D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3D4E60-64A2-D340-A95F-BB52D9E00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F8118-C6E1-8248-B5F2-59C670B85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67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6299F-76DF-ED4C-84D7-4F1F38763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B9FEF8-8CA3-8E4A-9388-9DF9EF83DD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0E0EAB-E5F1-584C-9516-D9A31D55AE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2A6C78-44B9-0046-B724-EDB4A027B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D1C9A-BE69-DE48-BAEB-EB3706DC37CF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4049D5-582F-F747-8F07-89E599B8F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79C245-D650-3D4A-BCBE-7D985933A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F8118-C6E1-8248-B5F2-59C670B85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059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76545-A714-7E4A-8452-8ED82A7B6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124D19-E4BF-804B-A422-500350C5FC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D176B7-173F-A846-8F3A-378576BCF3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A2CE82-F142-2540-909A-76F65D6FB8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075C95-640D-9049-926A-DAA8AF9E8E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5451B8-C2E2-C846-8FEC-EF1D7576A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D1C9A-BE69-DE48-BAEB-EB3706DC37CF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D78698-DB9C-104C-AFD6-717DC8A1C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1DBACC-6BA2-2941-B16D-C1BC49F9C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F8118-C6E1-8248-B5F2-59C670B85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507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24C84-E708-0B4D-A521-DF84B3F31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6C74C6-004A-1B4D-8A6E-4B695DDCE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D1C9A-BE69-DE48-BAEB-EB3706DC37CF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B80B29-A126-FB4D-8304-D863E76DA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6BC2FE-563E-414A-AEF7-36E5B5CF9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F8118-C6E1-8248-B5F2-59C670B85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858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9E2B45-6C03-6945-8C3C-6336D6AD9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D1C9A-BE69-DE48-BAEB-EB3706DC37CF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58953F-5305-1C4E-9113-1EC99D692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4821FE-675E-3E4D-AFC5-B3D6D3D66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F8118-C6E1-8248-B5F2-59C670B85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676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A5788-8D8C-A044-B813-DA803D929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3CD9F-4F3C-6E47-BF63-FDD66EB49C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B0018C-0340-C74F-8E96-6577B09271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4852FE-2EB0-F849-BF95-1747510CA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D1C9A-BE69-DE48-BAEB-EB3706DC37CF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8289CF-3FE8-B344-8AF6-79E2E562C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F3FEF0-1EF5-5347-A454-FF2269E34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F8118-C6E1-8248-B5F2-59C670B85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76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EC46E-31DB-0346-A588-F9F41E035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C9E28A-3D85-3E4A-85CC-EE003A8897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A90AA9-D990-8D47-954B-2D33CFE02F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9CA552-5AB5-8A45-9DA2-A47B7826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D1C9A-BE69-DE48-BAEB-EB3706DC37CF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3BFDA2-7B63-1646-84D4-90EF00ECB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98EADB-8E8A-FD4F-950D-67E46E59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F8118-C6E1-8248-B5F2-59C670B85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62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165A83-30E1-B840-8D85-AB5F50B6E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75EB29-A429-DD4A-826A-F100A0C0B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A1AD8E-D25E-CD47-AAA9-AC7DF8D7AC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2D1C9A-BE69-DE48-BAEB-EB3706DC37CF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EF72FB-716E-A14D-8049-3824D82057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2C7692-D427-5D40-B6C6-2F1AE23EC7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F8118-C6E1-8248-B5F2-59C670B85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755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20F31-559F-954A-A149-A24201A0E7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276212"/>
            <a:ext cx="9144000" cy="2387600"/>
          </a:xfrm>
        </p:spPr>
        <p:txBody>
          <a:bodyPr>
            <a:noAutofit/>
          </a:bodyPr>
          <a:lstStyle/>
          <a:p>
            <a:r>
              <a:rPr lang="en-US" sz="4400" dirty="0">
                <a:latin typeface="Century Gothic" panose="020B0502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Choice of Best Hydroxyapatite (HA) Coated Sensors to Measure Bone Maintaining Activity in Space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AA3ADF-D1B8-FB4F-BC94-D5B4221786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0867" y="3909737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Stephany R. Maldonado</a:t>
            </a:r>
          </a:p>
          <a:p>
            <a:r>
              <a:rPr lang="en-US" dirty="0">
                <a:latin typeface="Century Gothic" panose="020B0502020202020204" pitchFamily="34" charset="0"/>
              </a:rPr>
              <a:t>John A. </a:t>
            </a:r>
            <a:r>
              <a:rPr lang="en-US" dirty="0" err="1">
                <a:latin typeface="Century Gothic" panose="020B0502020202020204" pitchFamily="34" charset="0"/>
              </a:rPr>
              <a:t>Szivek</a:t>
            </a:r>
            <a:r>
              <a:rPr lang="en-US" dirty="0">
                <a:latin typeface="Century Gothic" panose="020B0502020202020204" pitchFamily="34" charset="0"/>
              </a:rPr>
              <a:t>, Department of </a:t>
            </a:r>
            <a:r>
              <a:rPr lang="en-US" dirty="0" err="1">
                <a:latin typeface="Century Gothic" panose="020B0502020202020204" pitchFamily="34" charset="0"/>
              </a:rPr>
              <a:t>Orthopaedic</a:t>
            </a:r>
            <a:r>
              <a:rPr lang="en-US" dirty="0">
                <a:latin typeface="Century Gothic" panose="020B0502020202020204" pitchFamily="34" charset="0"/>
              </a:rPr>
              <a:t> Surgery</a:t>
            </a:r>
          </a:p>
          <a:p>
            <a:r>
              <a:rPr lang="en-US" dirty="0">
                <a:latin typeface="Century Gothic" panose="020B0502020202020204" pitchFamily="34" charset="0"/>
              </a:rPr>
              <a:t>Tempe, Arizona</a:t>
            </a:r>
          </a:p>
          <a:p>
            <a:r>
              <a:rPr lang="en-US" dirty="0">
                <a:latin typeface="Century Gothic" panose="020B0502020202020204" pitchFamily="34" charset="0"/>
              </a:rPr>
              <a:t>April 22</a:t>
            </a:r>
            <a:r>
              <a:rPr lang="en-US" baseline="30000" dirty="0">
                <a:latin typeface="Century Gothic" panose="020B0502020202020204" pitchFamily="34" charset="0"/>
              </a:rPr>
              <a:t>nd</a:t>
            </a:r>
            <a:r>
              <a:rPr lang="en-US" dirty="0">
                <a:latin typeface="Century Gothic" panose="020B0502020202020204" pitchFamily="34" charset="0"/>
              </a:rPr>
              <a:t>, 2023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23D84E-6638-D041-9561-9EE8459BDF48}"/>
              </a:ext>
            </a:extLst>
          </p:cNvPr>
          <p:cNvSpPr/>
          <p:nvPr/>
        </p:nvSpPr>
        <p:spPr>
          <a:xfrm>
            <a:off x="-48491" y="-55562"/>
            <a:ext cx="12288982" cy="1085850"/>
          </a:xfrm>
          <a:prstGeom prst="rect">
            <a:avLst/>
          </a:prstGeom>
          <a:solidFill>
            <a:srgbClr val="001F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pic>
        <p:nvPicPr>
          <p:cNvPr id="7" name="Imagen 40">
            <a:extLst>
              <a:ext uri="{FF2B5EF4-FFF2-40B4-BE49-F238E27FC236}">
                <a16:creationId xmlns:a16="http://schemas.microsoft.com/office/drawing/2014/main" id="{3814F398-4610-6944-8AE1-471167E38B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918"/>
            <a:ext cx="928901" cy="868350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2592B290-9491-1847-8B77-6CACE509AF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92" b="12167"/>
          <a:stretch/>
        </p:blipFill>
        <p:spPr bwMode="auto">
          <a:xfrm>
            <a:off x="11216834" y="21918"/>
            <a:ext cx="928901" cy="950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929A033-ECB4-C74F-BCC2-7008FC710B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174" y="6164295"/>
            <a:ext cx="4205651" cy="657159"/>
          </a:xfrm>
          <a:prstGeom prst="rect">
            <a:avLst/>
          </a:prstGeom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0241E1BF-C3D4-AD4E-B0BD-521C5C8428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52"/>
          <a:stretch/>
        </p:blipFill>
        <p:spPr bwMode="auto">
          <a:xfrm>
            <a:off x="5531185" y="-5202"/>
            <a:ext cx="1083364" cy="922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854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C9346-AF27-694B-9704-F039EA1C08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>
                <a:latin typeface="Century Gothic" panose="020B0502020202020204" pitchFamily="34" charset="0"/>
              </a:rPr>
              <a:t>Thank you </a:t>
            </a:r>
            <a:r>
              <a:rPr lang="en-US" sz="7200" dirty="0">
                <a:latin typeface="Century Gothic" panose="020B0502020202020204" pitchFamily="34" charset="0"/>
                <a:sym typeface="Wingdings" pitchFamily="2" charset="2"/>
              </a:rPr>
              <a:t> </a:t>
            </a:r>
            <a:endParaRPr lang="en-US" sz="7200" dirty="0">
              <a:latin typeface="Century Gothic" panose="020B050202020202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221652D-391E-E549-8532-4EFD3E1D0A9A}"/>
              </a:ext>
            </a:extLst>
          </p:cNvPr>
          <p:cNvCxnSpPr/>
          <p:nvPr/>
        </p:nvCxnSpPr>
        <p:spPr>
          <a:xfrm>
            <a:off x="1054769" y="3492526"/>
            <a:ext cx="10451462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2F034F22-3F94-2D40-AC75-4ABF9DA8C0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879" y="5862690"/>
            <a:ext cx="4988241" cy="779444"/>
          </a:xfrm>
          <a:prstGeom prst="rect">
            <a:avLst/>
          </a:prstGeom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id="{0D67CD03-F3E1-2149-88B7-84FAE60535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92" b="12167"/>
          <a:stretch/>
        </p:blipFill>
        <p:spPr bwMode="auto">
          <a:xfrm>
            <a:off x="10959164" y="5604558"/>
            <a:ext cx="1094134" cy="111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93F067FE-BB5B-B848-A9AC-8472389860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52"/>
          <a:stretch/>
        </p:blipFill>
        <p:spPr bwMode="auto">
          <a:xfrm>
            <a:off x="231081" y="5701889"/>
            <a:ext cx="1292919" cy="110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523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3AB39-6147-0243-BBED-E44D36F77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entury Gothic" panose="020B0502020202020204" pitchFamily="34" charset="0"/>
              </a:rPr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1BBD3-ED43-D145-AF2C-AB428DA42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525864"/>
          </a:xfrm>
        </p:spPr>
        <p:txBody>
          <a:bodyPr>
            <a:noAutofit/>
          </a:bodyPr>
          <a:lstStyle/>
          <a:p>
            <a:r>
              <a:rPr lang="en-US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Osteoporosis is a disease that develops when bone mass and mineral density decrease, leading to a decrease in bone strength.</a:t>
            </a:r>
          </a:p>
          <a:p>
            <a:r>
              <a:rPr lang="en-US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Osteoporosis affects over 44 million Americans; most are over the age of 50. Accurate bone loss measurements are difficult to collect.</a:t>
            </a:r>
          </a:p>
          <a:p>
            <a:r>
              <a:rPr lang="en-US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Bones mass and healing are dependent on mechanical loading.</a:t>
            </a:r>
          </a:p>
          <a:p>
            <a:r>
              <a:rPr lang="en-US" sz="2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Inactivity or reduced gravity leads to bone density loss, consequently astronauts face 1-2% of density loss each month they spend in space.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4679D0B-3F55-FF44-826E-A80A260F2FF8}"/>
              </a:ext>
            </a:extLst>
          </p:cNvPr>
          <p:cNvSpPr/>
          <p:nvPr/>
        </p:nvSpPr>
        <p:spPr>
          <a:xfrm>
            <a:off x="0" y="5756874"/>
            <a:ext cx="12192000" cy="1101126"/>
          </a:xfrm>
          <a:prstGeom prst="rect">
            <a:avLst/>
          </a:prstGeom>
          <a:solidFill>
            <a:srgbClr val="001F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B57429-E60D-E749-A5DA-B21628CB7A18}"/>
              </a:ext>
            </a:extLst>
          </p:cNvPr>
          <p:cNvSpPr txBox="1"/>
          <p:nvPr/>
        </p:nvSpPr>
        <p:spPr>
          <a:xfrm>
            <a:off x="12511790" y="1825625"/>
            <a:ext cx="184731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Imagen 40">
            <a:extLst>
              <a:ext uri="{FF2B5EF4-FFF2-40B4-BE49-F238E27FC236}">
                <a16:creationId xmlns:a16="http://schemas.microsoft.com/office/drawing/2014/main" id="{05660FF7-AD6A-9847-A529-00AB4739DF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01" y="5862627"/>
            <a:ext cx="928901" cy="868350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E268289-ACFE-D24C-911B-3173D07B54E2}"/>
              </a:ext>
            </a:extLst>
          </p:cNvPr>
          <p:cNvCxnSpPr/>
          <p:nvPr/>
        </p:nvCxnSpPr>
        <p:spPr>
          <a:xfrm>
            <a:off x="838200" y="1378226"/>
            <a:ext cx="10451462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33" name="Picture 10">
            <a:extLst>
              <a:ext uri="{FF2B5EF4-FFF2-40B4-BE49-F238E27FC236}">
                <a16:creationId xmlns:a16="http://schemas.microsoft.com/office/drawing/2014/main" id="{6E57481F-0CBD-A441-8C25-51C7E089C3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92" b="12167"/>
          <a:stretch/>
        </p:blipFill>
        <p:spPr bwMode="auto">
          <a:xfrm>
            <a:off x="11189453" y="5821314"/>
            <a:ext cx="929450" cy="95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>
            <a:extLst>
              <a:ext uri="{FF2B5EF4-FFF2-40B4-BE49-F238E27FC236}">
                <a16:creationId xmlns:a16="http://schemas.microsoft.com/office/drawing/2014/main" id="{FA3A7985-0D57-7A4D-BC5C-FD126C6A1C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52"/>
          <a:stretch/>
        </p:blipFill>
        <p:spPr bwMode="auto">
          <a:xfrm>
            <a:off x="5119145" y="5849701"/>
            <a:ext cx="1083364" cy="922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98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D8E8A-EA56-DD45-B6D4-7A951F0BE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entury Gothic" panose="020B0502020202020204" pitchFamily="34" charset="0"/>
              </a:rPr>
              <a:t>Introduction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1753C4-3EBE-234D-80CF-61417910A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1379"/>
            <a:ext cx="6232452" cy="3687279"/>
          </a:xfrm>
        </p:spPr>
        <p:txBody>
          <a:bodyPr>
            <a:noAutofit/>
          </a:bodyPr>
          <a:lstStyle/>
          <a:p>
            <a:r>
              <a:rPr lang="en-US" sz="2000" dirty="0">
                <a:latin typeface="Century Gothic" panose="020B0502020202020204" pitchFamily="34" charset="0"/>
              </a:rPr>
              <a:t>The best way to directly measure bone deformation is with strain gauges.</a:t>
            </a:r>
          </a:p>
          <a:p>
            <a:r>
              <a:rPr lang="en-US" sz="2000" dirty="0">
                <a:latin typeface="Century Gothic" panose="020B0502020202020204" pitchFamily="34" charset="0"/>
              </a:rPr>
              <a:t>Adhesives like cyanoacrylate degrade rapidly in vivo.</a:t>
            </a:r>
          </a:p>
          <a:p>
            <a:r>
              <a:rPr lang="en-US" sz="2000" dirty="0">
                <a:latin typeface="Century Gothic" panose="020B0502020202020204" pitchFamily="34" charset="0"/>
              </a:rPr>
              <a:t>Previously used calcium particles (CPCs) bond well to bone and remain securely bonded.</a:t>
            </a:r>
          </a:p>
          <a:p>
            <a:r>
              <a:rPr lang="en-US" sz="2000" dirty="0">
                <a:latin typeface="Century Gothic" panose="020B0502020202020204" pitchFamily="34" charset="0"/>
              </a:rPr>
              <a:t>The purpose of this experiment is to compare bone boning of new Hydroxyapatite (HA) particles in tissue culture to CPC particles.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791F8F-150B-524E-98EE-7327079C8D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6174" y="1825625"/>
            <a:ext cx="4197626" cy="2775385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F54F5D7-7FA6-1447-B8DE-6C014259E727}"/>
              </a:ext>
            </a:extLst>
          </p:cNvPr>
          <p:cNvCxnSpPr/>
          <p:nvPr/>
        </p:nvCxnSpPr>
        <p:spPr>
          <a:xfrm>
            <a:off x="838200" y="1378226"/>
            <a:ext cx="10451462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114CFC45-91FC-004B-AB50-B8D331A99B7C}"/>
              </a:ext>
            </a:extLst>
          </p:cNvPr>
          <p:cNvSpPr txBox="1"/>
          <p:nvPr/>
        </p:nvSpPr>
        <p:spPr>
          <a:xfrm>
            <a:off x="7156174" y="4601010"/>
            <a:ext cx="41976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Century Gothic" panose="020B0502020202020204" pitchFamily="34" charset="0"/>
              </a:rPr>
              <a:t>Strain gauge and radio telemetry system attached </a:t>
            </a:r>
          </a:p>
          <a:p>
            <a:pPr algn="ctr"/>
            <a:r>
              <a:rPr lang="en-US" sz="1100" dirty="0">
                <a:latin typeface="Century Gothic" panose="020B0502020202020204" pitchFamily="34" charset="0"/>
              </a:rPr>
              <a:t>to surface of a sheep’s femur.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BF8ADB-82FA-6030-D0E9-58A4027D7C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54624"/>
            <a:ext cx="12192000" cy="110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65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C60E6EC-020A-B747-B698-BB2044015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entury Gothic" panose="020B0502020202020204" pitchFamily="34" charset="0"/>
              </a:rPr>
              <a:t>Methods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B63EA31-4D5C-BE43-8510-7063BFCB17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08889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Seven types of HA particles (HA 2, 4, 5, 6, 7, and 9) were compared to CPC 6 particles.</a:t>
            </a:r>
          </a:p>
          <a:p>
            <a:r>
              <a:rPr lang="en-US" sz="2400" dirty="0">
                <a:latin typeface="Century Gothic" panose="020B0502020202020204" pitchFamily="34" charset="0"/>
              </a:rPr>
              <a:t>Seven well plates were coated with each particle using epoxy.</a:t>
            </a:r>
          </a:p>
          <a:p>
            <a:r>
              <a:rPr lang="en-US" sz="2400" dirty="0">
                <a:latin typeface="Century Gothic" panose="020B0502020202020204" pitchFamily="34" charset="0"/>
              </a:rPr>
              <a:t>Plates were sterilized using ethylene oxide.</a:t>
            </a: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E812ECC2-4C40-7448-9652-4755F752DA6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688192" y="1634005"/>
            <a:ext cx="2889191" cy="264272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26CEA93-4AAF-9E47-901E-5013B82EB4A0}"/>
              </a:ext>
            </a:extLst>
          </p:cNvPr>
          <p:cNvCxnSpPr/>
          <p:nvPr/>
        </p:nvCxnSpPr>
        <p:spPr>
          <a:xfrm>
            <a:off x="838200" y="1378226"/>
            <a:ext cx="10451462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410A849-39A2-3044-B831-701A7B50B5F7}"/>
              </a:ext>
            </a:extLst>
          </p:cNvPr>
          <p:cNvSpPr txBox="1"/>
          <p:nvPr/>
        </p:nvSpPr>
        <p:spPr>
          <a:xfrm>
            <a:off x="7688193" y="4280857"/>
            <a:ext cx="28891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entury Gothic" panose="020B0502020202020204" pitchFamily="34" charset="0"/>
              </a:rPr>
              <a:t>Scanning Electron Micrograph of HA 5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91AF39-F433-CD49-B345-5A2F971CDDCE}"/>
              </a:ext>
            </a:extLst>
          </p:cNvPr>
          <p:cNvSpPr txBox="1"/>
          <p:nvPr/>
        </p:nvSpPr>
        <p:spPr>
          <a:xfrm>
            <a:off x="9952454" y="5691335"/>
            <a:ext cx="140134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Century Gothic" panose="020B0502020202020204" pitchFamily="34" charset="0"/>
              </a:rPr>
              <a:t>Image from </a:t>
            </a:r>
            <a:r>
              <a:rPr lang="en-US" sz="900" dirty="0" err="1">
                <a:latin typeface="Century Gothic" panose="020B0502020202020204" pitchFamily="34" charset="0"/>
              </a:rPr>
              <a:t>Mataxcel</a:t>
            </a:r>
            <a:endParaRPr lang="en-US" sz="900" dirty="0">
              <a:latin typeface="Century Gothic" panose="020B0502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74BE2E-BEA1-3536-4153-D6D3CBF22A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57260"/>
            <a:ext cx="12192000" cy="110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880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9CD28-7004-F043-A5E7-BCD784C1C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entury Gothic" panose="020B0502020202020204" pitchFamily="34" charset="0"/>
              </a:rPr>
              <a:t>Methods continued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AE756-302E-814B-96FF-5792E54F4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30224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Scanning electron microscopy (SEM) was used to ensure particle homogeneity</a:t>
            </a:r>
          </a:p>
          <a:p>
            <a:r>
              <a:rPr lang="en-US" sz="2400" dirty="0">
                <a:latin typeface="Century Gothic" panose="020B0502020202020204" pitchFamily="34" charset="0"/>
              </a:rPr>
              <a:t>Each well was seeded with 5000 human mesenchymal stem cells (MSCs) and were maintained in 500 µL of Dulbecco’s Modified Eagle Media, which was changed 3 times a week.</a:t>
            </a:r>
          </a:p>
          <a:p>
            <a:r>
              <a:rPr lang="en-US" sz="2400" dirty="0">
                <a:latin typeface="Century Gothic" panose="020B0502020202020204" pitchFamily="34" charset="0"/>
              </a:rPr>
              <a:t>Alkaline Phosphatase (ALP) activity was measured at week two and six, using an assay.</a:t>
            </a:r>
          </a:p>
          <a:p>
            <a:r>
              <a:rPr lang="en-US" sz="2400" dirty="0">
                <a:latin typeface="Century Gothic" panose="020B0502020202020204" pitchFamily="34" charset="0"/>
              </a:rPr>
              <a:t>Direct Red-80 staining was used to stain for collagen.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37DDB26-4F45-0F45-809C-C992B2E1F63F}"/>
              </a:ext>
            </a:extLst>
          </p:cNvPr>
          <p:cNvCxnSpPr/>
          <p:nvPr/>
        </p:nvCxnSpPr>
        <p:spPr>
          <a:xfrm>
            <a:off x="838200" y="1378226"/>
            <a:ext cx="10451462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774B53A1-1B07-7880-7FAB-433115AA34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54624"/>
            <a:ext cx="12192000" cy="110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270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148D7-4604-5F49-B28B-526C63F83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entury Gothic" panose="020B0502020202020204" pitchFamily="34" charset="0"/>
              </a:rPr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CEFE43-59D6-DA42-BEA0-28A681FF80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8175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SEM demonstrated that all the particles would be exposed to the cells and evenly distributed </a:t>
            </a:r>
          </a:p>
          <a:p>
            <a:r>
              <a:rPr lang="en-US" sz="2400" dirty="0">
                <a:latin typeface="Century Gothic" panose="020B0502020202020204" pitchFamily="34" charset="0"/>
              </a:rPr>
              <a:t>ALP activity increased at week 6 compared to week 2</a:t>
            </a:r>
          </a:p>
        </p:txBody>
      </p:sp>
      <p:pic>
        <p:nvPicPr>
          <p:cNvPr id="8" name="Content Placeholder 7" descr="A picture containing pile, bunch, different, stone&#10;&#10;Description automatically generated">
            <a:extLst>
              <a:ext uri="{FF2B5EF4-FFF2-40B4-BE49-F238E27FC236}">
                <a16:creationId xmlns:a16="http://schemas.microsoft.com/office/drawing/2014/main" id="{AD250451-713A-FB40-AEEC-8F1A8064873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845" y="1690688"/>
            <a:ext cx="3541248" cy="3260263"/>
          </a:xfrm>
          <a:prstGeom prst="rect">
            <a:avLst/>
          </a:prstGeom>
        </p:spPr>
      </p:pic>
      <p:pic>
        <p:nvPicPr>
          <p:cNvPr id="9" name="Picture 8" descr="Chart, bar chart&#10;&#10;Description automatically generated">
            <a:extLst>
              <a:ext uri="{FF2B5EF4-FFF2-40B4-BE49-F238E27FC236}">
                <a16:creationId xmlns:a16="http://schemas.microsoft.com/office/drawing/2014/main" id="{01F0A97D-4AC9-C34E-A408-FF0AC01F52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691" y="3725456"/>
            <a:ext cx="4210618" cy="2081916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31C1D3A-17D5-994E-82DA-B1B0D8F6ABE7}"/>
              </a:ext>
            </a:extLst>
          </p:cNvPr>
          <p:cNvCxnSpPr/>
          <p:nvPr/>
        </p:nvCxnSpPr>
        <p:spPr>
          <a:xfrm>
            <a:off x="838200" y="1378226"/>
            <a:ext cx="10451462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44D6915-D831-FE4C-9651-26E2A7B05DDB}"/>
              </a:ext>
            </a:extLst>
          </p:cNvPr>
          <p:cNvSpPr txBox="1"/>
          <p:nvPr/>
        </p:nvSpPr>
        <p:spPr>
          <a:xfrm>
            <a:off x="7233846" y="4950950"/>
            <a:ext cx="35412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Century Gothic" panose="020B0502020202020204" pitchFamily="34" charset="0"/>
              </a:rPr>
              <a:t>SEM of well coated with HA 7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691B0B0-7041-D3E7-364C-815F4B9B0A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93496"/>
            <a:ext cx="12192000" cy="96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848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C6F7F-1966-6946-8E25-050E00872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entury Gothic" panose="020B0502020202020204" pitchFamily="34" charset="0"/>
              </a:rPr>
              <a:t>Results continued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7BA002-DC19-554C-B5C3-77E36C4728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58969"/>
          </a:xfrm>
        </p:spPr>
        <p:txBody>
          <a:bodyPr>
            <a:normAutofit/>
          </a:bodyPr>
          <a:lstStyle/>
          <a:p>
            <a:r>
              <a:rPr lang="en-US" sz="2600" dirty="0">
                <a:latin typeface="Century Gothic" panose="020B0502020202020204" pitchFamily="34" charset="0"/>
              </a:rPr>
              <a:t>Direct Red-80 staining indicated higher collagen in the HA coated wells compared to the uncoated wells.</a:t>
            </a:r>
          </a:p>
        </p:txBody>
      </p:sp>
      <p:pic>
        <p:nvPicPr>
          <p:cNvPr id="10" name="Content Placeholder 6" descr="A picture containing different&#10;&#10;Description automatically generated">
            <a:extLst>
              <a:ext uri="{FF2B5EF4-FFF2-40B4-BE49-F238E27FC236}">
                <a16:creationId xmlns:a16="http://schemas.microsoft.com/office/drawing/2014/main" id="{01E8A296-40AA-F542-A9F8-A3BE5A6EEA9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34847" y="1811639"/>
            <a:ext cx="4554815" cy="2357161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0351F58-3B12-4E44-B43B-06E18222BBD4}"/>
              </a:ext>
            </a:extLst>
          </p:cNvPr>
          <p:cNvCxnSpPr/>
          <p:nvPr/>
        </p:nvCxnSpPr>
        <p:spPr>
          <a:xfrm>
            <a:off x="838200" y="1378226"/>
            <a:ext cx="10451462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C861BD49-3B58-D040-84F5-480BABA9AAFA}"/>
              </a:ext>
            </a:extLst>
          </p:cNvPr>
          <p:cNvSpPr txBox="1"/>
          <p:nvPr/>
        </p:nvSpPr>
        <p:spPr>
          <a:xfrm>
            <a:off x="6734847" y="4111074"/>
            <a:ext cx="44603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entury Gothic" panose="020B0502020202020204" pitchFamily="34" charset="0"/>
              </a:rPr>
              <a:t>Direct Red 80 staining of HA 7 (left) and uncoated well </a:t>
            </a:r>
          </a:p>
          <a:p>
            <a:r>
              <a:rPr lang="en-US" sz="1100" dirty="0">
                <a:latin typeface="Century Gothic" panose="020B0502020202020204" pitchFamily="34" charset="0"/>
              </a:rPr>
              <a:t>(right) at week 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AAFCB3-F944-D5B4-0EA1-DC394CF84F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54624"/>
            <a:ext cx="12192000" cy="110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412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E1DCF-8030-134F-AC52-54489A90D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entury Gothic" panose="020B0502020202020204" pitchFamily="34" charset="0"/>
              </a:rPr>
              <a:t>Conclusion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B127F7-074D-584B-9F3C-EC082AE21A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81750"/>
          </a:xfrm>
        </p:spPr>
        <p:txBody>
          <a:bodyPr>
            <a:normAutofit fontScale="92500"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HA, CPC and epoxy coatings facilitated cell proliferation.</a:t>
            </a:r>
          </a:p>
          <a:p>
            <a:r>
              <a:rPr lang="en-US" dirty="0">
                <a:latin typeface="Century Gothic" panose="020B0502020202020204" pitchFamily="34" charset="0"/>
              </a:rPr>
              <a:t>ALP activity increased from week 2 to week 6.</a:t>
            </a:r>
          </a:p>
          <a:p>
            <a:r>
              <a:rPr lang="en-US" dirty="0">
                <a:latin typeface="Century Gothic" panose="020B0502020202020204" pitchFamily="34" charset="0"/>
              </a:rPr>
              <a:t>All particle coated wells showed collagen production.</a:t>
            </a:r>
          </a:p>
          <a:p>
            <a:r>
              <a:rPr lang="en-US" dirty="0">
                <a:latin typeface="Century Gothic" panose="020B0502020202020204" pitchFamily="34" charset="0"/>
              </a:rPr>
              <a:t>Preliminary results indicate that HA 7 facilitates the most collagen production.</a:t>
            </a:r>
          </a:p>
        </p:txBody>
      </p:sp>
      <p:pic>
        <p:nvPicPr>
          <p:cNvPr id="6" name="Content Placeholder 5" descr="A close up of the moon&#10;&#10;Description automatically generated with medium confidence">
            <a:extLst>
              <a:ext uri="{FF2B5EF4-FFF2-40B4-BE49-F238E27FC236}">
                <a16:creationId xmlns:a16="http://schemas.microsoft.com/office/drawing/2014/main" id="{B7E0827C-FE28-1A46-90CD-BAEC140E3CB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592666" y="1825625"/>
            <a:ext cx="2784872" cy="2878897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EFA89B0-6F0F-DE4F-9496-001F38971F99}"/>
              </a:ext>
            </a:extLst>
          </p:cNvPr>
          <p:cNvCxnSpPr/>
          <p:nvPr/>
        </p:nvCxnSpPr>
        <p:spPr>
          <a:xfrm>
            <a:off x="838200" y="1378226"/>
            <a:ext cx="10451462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165869D-8903-804F-8303-2705C9A48C70}"/>
              </a:ext>
            </a:extLst>
          </p:cNvPr>
          <p:cNvSpPr txBox="1"/>
          <p:nvPr/>
        </p:nvSpPr>
        <p:spPr>
          <a:xfrm>
            <a:off x="7592666" y="4716800"/>
            <a:ext cx="27848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Century Gothic" panose="020B0502020202020204" pitchFamily="34" charset="0"/>
              </a:rPr>
              <a:t>MSCs growing on an epoxy </a:t>
            </a:r>
          </a:p>
          <a:p>
            <a:pPr algn="ctr"/>
            <a:r>
              <a:rPr lang="en-US" sz="1100" dirty="0">
                <a:latin typeface="Century Gothic" panose="020B0502020202020204" pitchFamily="34" charset="0"/>
              </a:rPr>
              <a:t>coated well.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75ED2CE-F4DD-A1C2-FD31-93CB93BB3D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54624"/>
            <a:ext cx="12192000" cy="110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235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0C25A-A1AD-C240-9D72-780591FB4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entury Gothic" panose="020B0502020202020204" pitchFamily="34" charset="0"/>
              </a:rPr>
              <a:t>Acknowledgements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F77121-4BD1-A347-98BF-FB9B35DCF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58969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Supported in part through the Arizona NASA Space Grant Consortium, Cooperative Agreement 80NSSC20M0041. </a:t>
            </a:r>
          </a:p>
          <a:p>
            <a:r>
              <a:rPr lang="en-US" sz="2400" dirty="0">
                <a:latin typeface="Century Gothic" panose="020B0502020202020204" pitchFamily="34" charset="0"/>
              </a:rPr>
              <a:t>I would like to express my gratitude to Dr. John A. </a:t>
            </a:r>
            <a:r>
              <a:rPr lang="en-US" sz="2400" dirty="0" err="1">
                <a:latin typeface="Century Gothic" panose="020B0502020202020204" pitchFamily="34" charset="0"/>
              </a:rPr>
              <a:t>Szivek</a:t>
            </a:r>
            <a:r>
              <a:rPr lang="en-US" sz="2400" dirty="0">
                <a:latin typeface="Century Gothic" panose="020B0502020202020204" pitchFamily="34" charset="0"/>
              </a:rPr>
              <a:t> for being my mentor throughout this project.</a:t>
            </a:r>
          </a:p>
          <a:p>
            <a:r>
              <a:rPr lang="en-US" sz="2400" dirty="0">
                <a:latin typeface="Century Gothic" panose="020B0502020202020204" pitchFamily="34" charset="0"/>
              </a:rPr>
              <a:t>I am also deeply thankful for the help and support of Dr. David S. Margolis. </a:t>
            </a:r>
          </a:p>
          <a:p>
            <a:r>
              <a:rPr lang="en-US" sz="2400" dirty="0">
                <a:latin typeface="Century Gothic" panose="020B0502020202020204" pitchFamily="34" charset="0"/>
              </a:rPr>
              <a:t>Special thanks to Gerardo Figueroa and David A. Gonzales.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7A550A6-9C9D-C04F-AF17-C4D9C88EEEA1}"/>
              </a:ext>
            </a:extLst>
          </p:cNvPr>
          <p:cNvCxnSpPr/>
          <p:nvPr/>
        </p:nvCxnSpPr>
        <p:spPr>
          <a:xfrm>
            <a:off x="838200" y="1378226"/>
            <a:ext cx="10451462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2353402D-96C4-7D70-A8AD-9A4B414D42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54624"/>
            <a:ext cx="12192000" cy="110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6280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516</Words>
  <Application>Microsoft Office PowerPoint</Application>
  <PresentationFormat>Widescreen</PresentationFormat>
  <Paragraphs>50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Office Theme</vt:lpstr>
      <vt:lpstr>Choice of Best Hydroxyapatite (HA) Coated Sensors to Measure Bone Maintaining Activity in Space</vt:lpstr>
      <vt:lpstr>Introduction</vt:lpstr>
      <vt:lpstr>Introduction continued</vt:lpstr>
      <vt:lpstr>Methods</vt:lpstr>
      <vt:lpstr>Methods continued </vt:lpstr>
      <vt:lpstr>Results</vt:lpstr>
      <vt:lpstr>Results continued </vt:lpstr>
      <vt:lpstr>Conclusion </vt:lpstr>
      <vt:lpstr>Acknowledgements </vt:lpstr>
      <vt:lpstr>Thank you 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Choice of Best Hydroxyapatite (HA) Coated Sensors to Measure Bone Maintaining Activity in Space</dc:title>
  <dc:creator>Maldonado, Stephany Ruby - (smaldonado)</dc:creator>
  <cp:lastModifiedBy>Coe, Michelle A - (macoe)</cp:lastModifiedBy>
  <cp:revision>7</cp:revision>
  <dcterms:created xsi:type="dcterms:W3CDTF">2023-04-06T04:08:35Z</dcterms:created>
  <dcterms:modified xsi:type="dcterms:W3CDTF">2023-04-17T17:30:31Z</dcterms:modified>
</cp:coreProperties>
</file>